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4"/>
  </p:notesMasterIdLst>
  <p:sldIdLst>
    <p:sldId id="256" r:id="rId2"/>
    <p:sldId id="257" r:id="rId3"/>
    <p:sldId id="276" r:id="rId4"/>
    <p:sldId id="294" r:id="rId5"/>
    <p:sldId id="277" r:id="rId6"/>
    <p:sldId id="296" r:id="rId7"/>
    <p:sldId id="279" r:id="rId8"/>
    <p:sldId id="281" r:id="rId9"/>
    <p:sldId id="265" r:id="rId10"/>
    <p:sldId id="297" r:id="rId11"/>
    <p:sldId id="269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627" autoAdjust="0"/>
  </p:normalViewPr>
  <p:slideViewPr>
    <p:cSldViewPr>
      <p:cViewPr>
        <p:scale>
          <a:sx n="75" d="100"/>
          <a:sy n="75" d="100"/>
        </p:scale>
        <p:origin x="-194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63260-B3BE-43C8-AB25-5E8A4E232A57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D34BA-90F3-46BC-B55B-F6B437AC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2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D34BA-90F3-46BC-B55B-F6B437AC9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97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D34BA-90F3-46BC-B55B-F6B437AC9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6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D34BA-90F3-46BC-B55B-F6B437AC9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D34BA-90F3-46BC-B55B-F6B437AC9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1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D34BA-90F3-46BC-B55B-F6B437AC9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1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D34BA-90F3-46BC-B55B-F6B437AC9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D34BA-90F3-46BC-B55B-F6B437AC9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D34BA-90F3-46BC-B55B-F6B437AC9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D34BA-90F3-46BC-B55B-F6B437AC9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D34BA-90F3-46BC-B55B-F6B437AC9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D34BA-90F3-46BC-B55B-F6B437AC9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D34BA-90F3-46BC-B55B-F6B437AC9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1A9-A3E4-401A-A3CD-13B713A309E4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79BB-D270-466C-9A51-F36A376894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1A9-A3E4-401A-A3CD-13B713A309E4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79BB-D270-466C-9A51-F36A37689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1A9-A3E4-401A-A3CD-13B713A309E4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79BB-D270-466C-9A51-F36A37689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1A9-A3E4-401A-A3CD-13B713A309E4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79BB-D270-466C-9A51-F36A37689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1A9-A3E4-401A-A3CD-13B713A309E4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79BB-D270-466C-9A51-F36A376894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1A9-A3E4-401A-A3CD-13B713A309E4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79BB-D270-466C-9A51-F36A37689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1A9-A3E4-401A-A3CD-13B713A309E4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79BB-D270-466C-9A51-F36A37689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1A9-A3E4-401A-A3CD-13B713A309E4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79BB-D270-466C-9A51-F36A37689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1A9-A3E4-401A-A3CD-13B713A309E4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79BB-D270-466C-9A51-F36A37689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1A9-A3E4-401A-A3CD-13B713A309E4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79BB-D270-466C-9A51-F36A37689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1A9-A3E4-401A-A3CD-13B713A309E4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79BB-D270-466C-9A51-F36A37689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C9421A9-A3E4-401A-A3CD-13B713A309E4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8B79BB-D270-466C-9A51-F36A376894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0"/>
            <a:ext cx="7543800" cy="1524000"/>
          </a:xfrm>
        </p:spPr>
        <p:txBody>
          <a:bodyPr/>
          <a:lstStyle/>
          <a:p>
            <a:r>
              <a:rPr lang="en-US" sz="4500" dirty="0" smtClean="0">
                <a:latin typeface="Franklin Gothic Demi" pitchFamily="34" charset="0"/>
              </a:rPr>
              <a:t>Vehicle Extrication Training</a:t>
            </a:r>
            <a:endParaRPr lang="en-US" sz="4500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84451"/>
            <a:ext cx="7543800" cy="27269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Franklin Gothic Book" pitchFamily="34" charset="0"/>
              </a:rPr>
              <a:t>Use power to your advantage first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Power seats, windows, door locks</a:t>
            </a:r>
          </a:p>
          <a:p>
            <a:r>
              <a:rPr lang="en-US" sz="2200" dirty="0" smtClean="0">
                <a:latin typeface="Franklin Gothic Book" pitchFamily="34" charset="0"/>
              </a:rPr>
              <a:t>Disconnect or cut negative (black) cable first</a:t>
            </a:r>
          </a:p>
          <a:p>
            <a:r>
              <a:rPr lang="en-US" sz="2200" dirty="0" smtClean="0">
                <a:latin typeface="Franklin Gothic Book" pitchFamily="34" charset="0"/>
              </a:rPr>
              <a:t>If multiple batteries, do both black cables first</a:t>
            </a:r>
          </a:p>
          <a:p>
            <a:r>
              <a:rPr lang="en-US" sz="2200" dirty="0" smtClean="0">
                <a:latin typeface="Franklin Gothic Book" pitchFamily="34" charset="0"/>
              </a:rPr>
              <a:t>Confirm power shutdown by turning on flashers</a:t>
            </a:r>
          </a:p>
          <a:p>
            <a:r>
              <a:rPr lang="en-US" sz="2200" dirty="0" smtClean="0">
                <a:latin typeface="Franklin Gothic Book" pitchFamily="34" charset="0"/>
              </a:rPr>
              <a:t>Battery may be located in trunk, under rear seat, in wheel wells</a:t>
            </a:r>
            <a:endParaRPr lang="en-US" sz="2200" dirty="0">
              <a:latin typeface="Franklin Gothic Book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Franklin Gothic Demi" pitchFamily="34" charset="0"/>
              </a:rPr>
              <a:t>Electrical System</a:t>
            </a:r>
            <a:r>
              <a:rPr lang="en-US" sz="4000" dirty="0">
                <a:latin typeface="Franklin Gothic Demi" pitchFamily="34" charset="0"/>
              </a:rPr>
              <a:t/>
            </a:r>
            <a:br>
              <a:rPr lang="en-US" sz="4000" dirty="0">
                <a:latin typeface="Franklin Gothic Demi" pitchFamily="34" charset="0"/>
              </a:rPr>
            </a:br>
            <a:r>
              <a:rPr lang="en-US" sz="2200" dirty="0" smtClean="0">
                <a:latin typeface="Franklin Gothic Book" pitchFamily="34" charset="0"/>
              </a:rPr>
              <a:t>Extrication Plan</a:t>
            </a:r>
            <a:endParaRPr lang="en-US" sz="2200" dirty="0">
              <a:latin typeface="Franklin Gothic Demi" pitchFamily="34" charset="0"/>
            </a:endParaRPr>
          </a:p>
        </p:txBody>
      </p:sp>
      <p:pic>
        <p:nvPicPr>
          <p:cNvPr id="7170" name="Picture 2" descr="https://encrypted-tbn0.google.com/images?q=tbn:ANd9GcRS8x4gn4eIzIxOWVJfn_24vShc1YnKOqR6KHJXzY0MvIR1Ji12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2438400" cy="18669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220" y="565935"/>
            <a:ext cx="7543800" cy="3320265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ranklin Gothic Book" pitchFamily="34" charset="0"/>
              </a:rPr>
              <a:t>Remove vehicle from around the patient</a:t>
            </a:r>
          </a:p>
          <a:p>
            <a:r>
              <a:rPr lang="en-US" sz="2200" dirty="0" smtClean="0">
                <a:latin typeface="Franklin Gothic Book" pitchFamily="34" charset="0"/>
              </a:rPr>
              <a:t>Two considerations: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Is there anything pinning the patient?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What path is the patient going to be removed from the vehicle?</a:t>
            </a:r>
            <a:endParaRPr lang="en-US" sz="1800" dirty="0">
              <a:latin typeface="Franklin Gothic Book" pitchFamily="34" charset="0"/>
            </a:endParaRPr>
          </a:p>
          <a:p>
            <a:r>
              <a:rPr lang="en-US" sz="2200" dirty="0" smtClean="0">
                <a:latin typeface="Franklin Gothic Book" pitchFamily="34" charset="0"/>
              </a:rPr>
              <a:t>Protect patient with soft and hard protection as needed</a:t>
            </a:r>
          </a:p>
          <a:p>
            <a:r>
              <a:rPr lang="en-US" sz="2200" dirty="0" smtClean="0">
                <a:latin typeface="Franklin Gothic Book" pitchFamily="34" charset="0"/>
              </a:rPr>
              <a:t>Some disentanglement options: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Rear Window Tent, Maxi-Door, Roof Removal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Franklin Gothic Demi" pitchFamily="34" charset="0"/>
              </a:rPr>
              <a:t>Patient Disentanglement</a:t>
            </a:r>
            <a:br>
              <a:rPr lang="en-US" sz="4000" dirty="0" smtClean="0">
                <a:latin typeface="Franklin Gothic Demi" pitchFamily="34" charset="0"/>
              </a:rPr>
            </a:br>
            <a:r>
              <a:rPr lang="en-US" sz="2200" dirty="0">
                <a:latin typeface="Franklin Gothic Book" pitchFamily="34" charset="0"/>
              </a:rPr>
              <a:t>Extrication Plan</a:t>
            </a:r>
            <a:endParaRPr lang="en-US" sz="2200" dirty="0">
              <a:latin typeface="Franklin Gothic Demi" pitchFamily="34" charset="0"/>
            </a:endParaRPr>
          </a:p>
        </p:txBody>
      </p:sp>
      <p:pic>
        <p:nvPicPr>
          <p:cNvPr id="1026" name="Picture 2" descr="E:\DCIM\100NCD90\DSC_0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70110"/>
            <a:ext cx="2013248" cy="13371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95131"/>
            <a:ext cx="1839019" cy="13371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encrypted-tbn0.google.com/images?q=tbn:ANd9GcQzV3BKxaItJUUKfj8WKavxc-4TwFSm0x12H4P-faQeD-6gG0SG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64193"/>
            <a:ext cx="2057400" cy="13650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Demi" pitchFamily="34" charset="0"/>
              </a:rPr>
              <a:t>Objectives</a:t>
            </a:r>
            <a:endParaRPr lang="en-US" sz="4000" dirty="0">
              <a:latin typeface="Franklin Gothic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Book" pitchFamily="34" charset="0"/>
              </a:rPr>
              <a:t>Objectives Completed</a:t>
            </a:r>
          </a:p>
          <a:p>
            <a:pPr lvl="1"/>
            <a:r>
              <a:rPr lang="en-US" dirty="0" smtClean="0">
                <a:latin typeface="Franklin Gothic Book" pitchFamily="34" charset="0"/>
              </a:rPr>
              <a:t>Safe positioning of the apparatus</a:t>
            </a:r>
          </a:p>
          <a:p>
            <a:pPr lvl="1"/>
            <a:r>
              <a:rPr lang="en-US" dirty="0" smtClean="0">
                <a:latin typeface="Franklin Gothic Book" pitchFamily="34" charset="0"/>
              </a:rPr>
              <a:t>Initial size-up and scene survey</a:t>
            </a:r>
          </a:p>
          <a:p>
            <a:pPr lvl="1"/>
            <a:r>
              <a:rPr lang="en-US" dirty="0" smtClean="0">
                <a:latin typeface="Franklin Gothic Book" pitchFamily="34" charset="0"/>
              </a:rPr>
              <a:t>Hazard mitigation</a:t>
            </a:r>
          </a:p>
          <a:p>
            <a:pPr lvl="1"/>
            <a:r>
              <a:rPr lang="en-US" dirty="0" smtClean="0">
                <a:latin typeface="Franklin Gothic Book" pitchFamily="34" charset="0"/>
              </a:rPr>
              <a:t>Extrication plan</a:t>
            </a:r>
          </a:p>
        </p:txBody>
      </p:sp>
      <p:pic>
        <p:nvPicPr>
          <p:cNvPr id="8194" name="Picture 2" descr="C:\Users\Joe\Pictures\PXT 300 Series\IMGP265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138487" cy="23538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Demi" pitchFamily="34" charset="0"/>
              </a:rPr>
              <a:t>Objectives</a:t>
            </a:r>
            <a:endParaRPr lang="en-US" sz="4000" dirty="0">
              <a:latin typeface="Franklin Gothic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Book" pitchFamily="34" charset="0"/>
              </a:rPr>
              <a:t>Safe positioning of the apparatus</a:t>
            </a:r>
          </a:p>
          <a:p>
            <a:r>
              <a:rPr lang="en-US" dirty="0" smtClean="0">
                <a:latin typeface="Franklin Gothic Book" pitchFamily="34" charset="0"/>
              </a:rPr>
              <a:t>Initial size-up and scene survey</a:t>
            </a:r>
          </a:p>
          <a:p>
            <a:r>
              <a:rPr lang="en-US" dirty="0" smtClean="0">
                <a:latin typeface="Franklin Gothic Book" pitchFamily="34" charset="0"/>
              </a:rPr>
              <a:t>Hazard mitigation</a:t>
            </a:r>
          </a:p>
          <a:p>
            <a:r>
              <a:rPr lang="en-US" dirty="0" smtClean="0">
                <a:latin typeface="Franklin Gothic Book" pitchFamily="34" charset="0"/>
              </a:rPr>
              <a:t>Extrication plan</a:t>
            </a:r>
          </a:p>
          <a:p>
            <a:pPr marL="0" indent="0">
              <a:buNone/>
            </a:pPr>
            <a:endParaRPr lang="en-US" sz="1200" dirty="0" smtClean="0">
              <a:latin typeface="Franklin Gothic Book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Franklin Gothic Book" pitchFamily="34" charset="0"/>
              </a:rPr>
              <a:t>Reference NFPA 1670 Ch. 6, NFPA 1006</a:t>
            </a:r>
          </a:p>
          <a:p>
            <a:endParaRPr lang="en-US" dirty="0" smtClean="0">
              <a:latin typeface="Franklin Gothic Book" pitchFamily="34" charset="0"/>
            </a:endParaRPr>
          </a:p>
        </p:txBody>
      </p:sp>
      <p:pic>
        <p:nvPicPr>
          <p:cNvPr id="6154" name="Picture 10" descr="https://encrypted-tbn3.google.com/images?q=tbn:ANd9GcQnmmpP_R532r3NHSWNAbO-5DISRoxsrlCIVsiw2dKdQav3K26U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14" y="762000"/>
            <a:ext cx="1838325" cy="12171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encrypted-tbn2.google.com/images?q=tbn:ANd9GcS67jGp7LyVrM6pQ8aNabj0wOgJ6xL5AkKm-tFSkRWXnueoIjaMY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209800"/>
            <a:ext cx="1838325" cy="12078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encrypted-tbn2.google.com/images?q=tbn:ANd9GcSwgyqWhPPLZDRiivG1dlEQ0Tmplyjko_FQ7A0ulJqyRlI7AFTE9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581400"/>
            <a:ext cx="1838325" cy="14668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encrypted-tbn2.google.com/images?q=tbn:ANd9GcSfm7kceL6_b8cFHJklohMf-h1JMGRbOVaJlrPD5qS-aMm5IVY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14" y="5257800"/>
            <a:ext cx="1844012" cy="115451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1"/>
            <a:ext cx="7543800" cy="274319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ranklin Gothic Book" pitchFamily="34" charset="0"/>
              </a:rPr>
              <a:t>Establish safe operating zone, shield work area</a:t>
            </a:r>
          </a:p>
          <a:p>
            <a:r>
              <a:rPr lang="en-US" sz="2200" dirty="0" smtClean="0">
                <a:latin typeface="Franklin Gothic Book" pitchFamily="34" charset="0"/>
              </a:rPr>
              <a:t>Maintain transportation corridor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Franklin Gothic Demi" pitchFamily="34" charset="0"/>
              </a:rPr>
              <a:t>Arrival &amp; Positioning</a:t>
            </a:r>
            <a:br>
              <a:rPr lang="en-US" sz="4000" dirty="0" smtClean="0">
                <a:latin typeface="Franklin Gothic Demi" pitchFamily="34" charset="0"/>
              </a:rPr>
            </a:br>
            <a:r>
              <a:rPr lang="en-US" sz="2200" dirty="0" smtClean="0">
                <a:latin typeface="Franklin Gothic Book" pitchFamily="34" charset="0"/>
              </a:rPr>
              <a:t>Safe Positioning of Apparatus</a:t>
            </a:r>
            <a:endParaRPr lang="en-US" sz="4000" dirty="0">
              <a:latin typeface="Franklin Gothic Dem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5105400" cy="147557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4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1"/>
            <a:ext cx="7543800" cy="5029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ranklin Gothic Book" pitchFamily="34" charset="0"/>
              </a:rPr>
              <a:t>Pre-arrival will have considered: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Number &amp; type of vehicles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Confirmed entrapment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Hazards involved (power lines, hazmat, environmental)</a:t>
            </a:r>
          </a:p>
          <a:p>
            <a:r>
              <a:rPr lang="en-US" sz="2200" dirty="0" smtClean="0">
                <a:latin typeface="Franklin Gothic Book" pitchFamily="34" charset="0"/>
              </a:rPr>
              <a:t>Windshield size-up will consider: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Updated location</a:t>
            </a:r>
            <a:endParaRPr lang="en-US" sz="1800" b="1" dirty="0">
              <a:latin typeface="Franklin Gothic Book" pitchFamily="34" charset="0"/>
            </a:endParaRP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Problem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Initial actions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Resource needs</a:t>
            </a:r>
            <a:endParaRPr lang="en-US" sz="1800" dirty="0">
              <a:latin typeface="Franklin Gothic Book" pitchFamily="34" charset="0"/>
            </a:endParaRPr>
          </a:p>
          <a:p>
            <a:pPr lvl="1"/>
            <a:endParaRPr lang="en-US" dirty="0">
              <a:latin typeface="Franklin Gothic Book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Franklin Gothic Demi" pitchFamily="34" charset="0"/>
              </a:rPr>
              <a:t>Size-Up</a:t>
            </a:r>
            <a:br>
              <a:rPr lang="en-US" sz="4000" dirty="0" smtClean="0">
                <a:latin typeface="Franklin Gothic Demi" pitchFamily="34" charset="0"/>
              </a:rPr>
            </a:br>
            <a:r>
              <a:rPr lang="en-US" sz="2200" dirty="0" smtClean="0">
                <a:latin typeface="Franklin Gothic Book" pitchFamily="34" charset="0"/>
              </a:rPr>
              <a:t>Size-Up &amp; Scene Survey</a:t>
            </a:r>
            <a:endParaRPr lang="en-US" sz="4000" dirty="0">
              <a:latin typeface="Franklin Gothic Demi" pitchFamily="34" charset="0"/>
            </a:endParaRPr>
          </a:p>
        </p:txBody>
      </p:sp>
      <p:pic>
        <p:nvPicPr>
          <p:cNvPr id="5122" name="Picture 2" descr="http://s2.hubimg.com/u/4336245_f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64090"/>
            <a:ext cx="3276600" cy="21928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633378" cy="1905000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Franklin Gothic Demi" pitchFamily="34" charset="0"/>
              </a:rPr>
              <a:t>Outer / Inner Circle (360)</a:t>
            </a:r>
            <a:br>
              <a:rPr lang="en-US" sz="4000" dirty="0" smtClean="0">
                <a:latin typeface="Franklin Gothic Demi" pitchFamily="34" charset="0"/>
              </a:rPr>
            </a:br>
            <a:r>
              <a:rPr lang="en-US" sz="2200" dirty="0" smtClean="0">
                <a:latin typeface="Franklin Gothic Book" pitchFamily="34" charset="0"/>
              </a:rPr>
              <a:t>Size-Up &amp; Scene Survey</a:t>
            </a:r>
            <a:endParaRPr lang="en-US" sz="4000" dirty="0">
              <a:latin typeface="Franklin Gothic Dem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2438400"/>
            <a:ext cx="7543800" cy="3429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Franklin Gothic Book" pitchFamily="34" charset="0"/>
              </a:rPr>
              <a:t>Outer / Inner Circle (360 techniques):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Outer – additional vehicles, walk away or ejected patients, hazards, back up for inner circle firefighter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Inner – hot zone survey to check for hazards, number of patients / conditions, entrapment problems, fluid leakage</a:t>
            </a:r>
          </a:p>
          <a:p>
            <a:r>
              <a:rPr lang="en-US" sz="2200" dirty="0" smtClean="0">
                <a:latin typeface="Franklin Gothic Book" pitchFamily="34" charset="0"/>
              </a:rPr>
              <a:t>Do not touch </a:t>
            </a:r>
            <a:r>
              <a:rPr lang="en-US" sz="2200" dirty="0" smtClean="0">
                <a:latin typeface="Franklin Gothic Book" pitchFamily="34" charset="0"/>
              </a:rPr>
              <a:t>vehicle(s) </a:t>
            </a:r>
            <a:r>
              <a:rPr lang="en-US" sz="2200" dirty="0" smtClean="0">
                <a:latin typeface="Franklin Gothic Book" pitchFamily="34" charset="0"/>
              </a:rPr>
              <a:t>until 360 is complete</a:t>
            </a:r>
          </a:p>
          <a:p>
            <a:pPr lvl="1"/>
            <a:endParaRPr lang="en-US" dirty="0" smtClean="0">
              <a:latin typeface="Franklin Gothic Book" pitchFamily="34" charset="0"/>
            </a:endParaRPr>
          </a:p>
          <a:p>
            <a:pPr lvl="1"/>
            <a:endParaRPr lang="en-US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679" y="3048000"/>
            <a:ext cx="7543800" cy="2590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ranklin Gothic Book" pitchFamily="34" charset="0"/>
              </a:rPr>
              <a:t>Initial stabilization (chock wheels)</a:t>
            </a:r>
          </a:p>
          <a:p>
            <a:r>
              <a:rPr lang="en-US" sz="2200" dirty="0" smtClean="0">
                <a:latin typeface="Franklin Gothic Book" pitchFamily="34" charset="0"/>
              </a:rPr>
              <a:t>Hose line or dry-chem extinguisher</a:t>
            </a:r>
          </a:p>
          <a:p>
            <a:r>
              <a:rPr lang="en-US" sz="2200" dirty="0" smtClean="0">
                <a:latin typeface="Franklin Gothic Book" pitchFamily="34" charset="0"/>
              </a:rPr>
              <a:t>Lighting at night</a:t>
            </a:r>
          </a:p>
          <a:p>
            <a:r>
              <a:rPr lang="en-US" sz="2200" dirty="0" smtClean="0">
                <a:latin typeface="Franklin Gothic Book" pitchFamily="34" charset="0"/>
              </a:rPr>
              <a:t>Tool / equipment staging (5-10 yards away)</a:t>
            </a:r>
          </a:p>
          <a:p>
            <a:r>
              <a:rPr lang="en-US" sz="2200" dirty="0" smtClean="0">
                <a:latin typeface="Franklin Gothic Book" pitchFamily="34" charset="0"/>
              </a:rPr>
              <a:t>Debris removal area</a:t>
            </a:r>
          </a:p>
          <a:p>
            <a:endParaRPr lang="en-US" dirty="0" smtClean="0">
              <a:latin typeface="Franklin Gothic Book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Franklin Gothic Demi" pitchFamily="34" charset="0"/>
              </a:rPr>
              <a:t>Hazard Mitigation</a:t>
            </a:r>
            <a:endParaRPr lang="en-US" sz="3600" dirty="0">
              <a:latin typeface="Franklin Gothic Dem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4105141" cy="2590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93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281" y="1981200"/>
            <a:ext cx="7543800" cy="3733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ranklin Gothic Book" pitchFamily="34" charset="0"/>
              </a:rPr>
              <a:t>Formulate Extrication Plan A, B, C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Examples: “A” Rear Window Tent, “B” Maxi-door, “C” Rapid Extrication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Bases stabilization on extrication plan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Only after extrication plan has been decided can basic &amp; advanced stabilization begin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Franklin Gothic Demi" pitchFamily="34" charset="0"/>
              </a:rPr>
              <a:t>Extrication Plan</a:t>
            </a:r>
            <a:endParaRPr lang="en-US" sz="3600" dirty="0">
              <a:latin typeface="Franklin Gothic Demi" pitchFamily="34" charset="0"/>
            </a:endParaRPr>
          </a:p>
        </p:txBody>
      </p:sp>
      <p:pic>
        <p:nvPicPr>
          <p:cNvPr id="4098" name="Picture 2" descr="C:\Users\Joe\Dropbox\Camera Uploads\2012-02-11 14.26.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3505200" cy="209624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543800" cy="251491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ranklin Gothic Book" pitchFamily="34" charset="0"/>
              </a:rPr>
              <a:t>Basic Stabilization: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Capture patient compartment with 4-6 points</a:t>
            </a:r>
          </a:p>
          <a:p>
            <a:r>
              <a:rPr lang="en-US" sz="2200" dirty="0" smtClean="0">
                <a:latin typeface="Franklin Gothic Book" pitchFamily="34" charset="0"/>
              </a:rPr>
              <a:t>Advanced Stabilization: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Use of struts, tie-backs, wreckers</a:t>
            </a:r>
          </a:p>
          <a:p>
            <a:endParaRPr lang="en-US" dirty="0" smtClean="0">
              <a:latin typeface="Franklin Gothic Book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Franklin Gothic Demi" pitchFamily="34" charset="0"/>
              </a:rPr>
              <a:t>Basic &amp; Advanced Stabilization</a:t>
            </a:r>
            <a:br>
              <a:rPr lang="en-US" sz="4000" dirty="0" smtClean="0">
                <a:latin typeface="Franklin Gothic Demi" pitchFamily="34" charset="0"/>
              </a:rPr>
            </a:br>
            <a:r>
              <a:rPr lang="en-US" sz="2200" dirty="0" smtClean="0">
                <a:latin typeface="Franklin Gothic Book" pitchFamily="34" charset="0"/>
              </a:rPr>
              <a:t>Extrication Plan</a:t>
            </a:r>
            <a:endParaRPr lang="en-US" sz="4000" dirty="0">
              <a:latin typeface="Franklin Gothic Dem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51680"/>
            <a:ext cx="3357563" cy="21878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074" name="Picture 2" descr="C:\Users\Joe\Dropbox\Camera Uploads\2012-02-11 14.01.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49571"/>
            <a:ext cx="3661868" cy="21899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220" y="565934"/>
            <a:ext cx="7543800" cy="4920465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Franklin Gothic Book" pitchFamily="34" charset="0"/>
              </a:rPr>
              <a:t>Make verbal contact first, give instructions</a:t>
            </a:r>
          </a:p>
          <a:p>
            <a:r>
              <a:rPr lang="en-US" sz="2200" dirty="0" smtClean="0">
                <a:latin typeface="Franklin Gothic Book" pitchFamily="34" charset="0"/>
              </a:rPr>
              <a:t>Access points (door, window)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Break window furthest from patient to gain entry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Protect patient when breaking windows</a:t>
            </a:r>
          </a:p>
          <a:p>
            <a:r>
              <a:rPr lang="en-US" sz="2200" dirty="0" smtClean="0">
                <a:latin typeface="Franklin Gothic Book" pitchFamily="34" charset="0"/>
              </a:rPr>
              <a:t>Interior environment and stabilization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Patient condition, ABC’s, assess entanglement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Scan for airbags; keep clear of un-deployed bags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Set brake, shutoff ignition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Use power accessories to your advantage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Cover patient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Gut out interior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C-spine</a:t>
            </a:r>
          </a:p>
          <a:p>
            <a:pPr lvl="1"/>
            <a:r>
              <a:rPr lang="en-US" sz="1800" dirty="0" smtClean="0">
                <a:latin typeface="Franklin Gothic Book" pitchFamily="34" charset="0"/>
              </a:rPr>
              <a:t>Communicate updates to IC</a:t>
            </a:r>
            <a:endParaRPr lang="en-US" dirty="0" smtClean="0">
              <a:latin typeface="Franklin Gothic Book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Franklin Gothic Demi" pitchFamily="34" charset="0"/>
              </a:rPr>
              <a:t>Patient Access &amp; Management</a:t>
            </a:r>
            <a:r>
              <a:rPr lang="en-US" sz="4000" dirty="0">
                <a:latin typeface="Franklin Gothic Demi" pitchFamily="34" charset="0"/>
              </a:rPr>
              <a:t/>
            </a:r>
            <a:br>
              <a:rPr lang="en-US" sz="4000" dirty="0">
                <a:latin typeface="Franklin Gothic Demi" pitchFamily="34" charset="0"/>
              </a:rPr>
            </a:br>
            <a:r>
              <a:rPr lang="en-US" sz="2200" dirty="0">
                <a:latin typeface="Franklin Gothic Book" pitchFamily="34" charset="0"/>
              </a:rPr>
              <a:t>Extrication Plan</a:t>
            </a:r>
            <a:endParaRPr lang="en-US" sz="4000" dirty="0">
              <a:latin typeface="Franklin Gothic Demi" pitchFamily="34" charset="0"/>
            </a:endParaRPr>
          </a:p>
        </p:txBody>
      </p:sp>
      <p:pic>
        <p:nvPicPr>
          <p:cNvPr id="9218" name="Picture 2" descr="https://encrypted-tbn1.google.com/images?q=tbn:ANd9GcRK196ype5uD_eMJHwwvMVeh8zrfPlgcC13nG5MNrWqntAkytu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13059" r="12834" b="12715"/>
          <a:stretch/>
        </p:blipFill>
        <p:spPr bwMode="auto">
          <a:xfrm>
            <a:off x="6172199" y="3429000"/>
            <a:ext cx="2319867" cy="1828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7614</TotalTime>
  <Words>445</Words>
  <Application>Microsoft Office PowerPoint</Application>
  <PresentationFormat>On-screen Show (4:3)</PresentationFormat>
  <Paragraphs>89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Vehicle Extrication Training</vt:lpstr>
      <vt:lpstr>Objectives</vt:lpstr>
      <vt:lpstr>Arrival &amp; Positioning Safe Positioning of Apparatus</vt:lpstr>
      <vt:lpstr>Size-Up Size-Up &amp; Scene Survey</vt:lpstr>
      <vt:lpstr>Outer / Inner Circle (360) Size-Up &amp; Scene Survey</vt:lpstr>
      <vt:lpstr>Hazard Mitigation</vt:lpstr>
      <vt:lpstr>Extrication Plan</vt:lpstr>
      <vt:lpstr>Basic &amp; Advanced Stabilization Extrication Plan</vt:lpstr>
      <vt:lpstr>Patient Access &amp; Management Extrication Plan</vt:lpstr>
      <vt:lpstr>Electrical System Extrication Plan</vt:lpstr>
      <vt:lpstr>Patient Disentanglement Extrication Plan</vt:lpstr>
      <vt:lpstr>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Chimney Fire Tactics</dc:title>
  <dc:creator>Joe Kupferling</dc:creator>
  <cp:lastModifiedBy>Joe Kupferling</cp:lastModifiedBy>
  <cp:revision>81</cp:revision>
  <dcterms:created xsi:type="dcterms:W3CDTF">2010-10-25T23:54:52Z</dcterms:created>
  <dcterms:modified xsi:type="dcterms:W3CDTF">2012-06-08T00:37:08Z</dcterms:modified>
</cp:coreProperties>
</file>